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2" r:id="rId4"/>
  </p:sldMasterIdLst>
  <p:notesMasterIdLst>
    <p:notesMasterId r:id="rId6"/>
  </p:notesMasterIdLst>
  <p:handoutMasterIdLst>
    <p:handoutMasterId r:id="rId7"/>
  </p:handoutMasterIdLst>
  <p:sldIdLst>
    <p:sldId id="258" r:id="rId5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  <p15:guide id="4" pos="3589" userDrawn="1">
          <p15:clr>
            <a:srgbClr val="A4A3A4"/>
          </p15:clr>
        </p15:guide>
        <p15:guide id="5" orient="horz" pos="2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66FF66"/>
    <a:srgbClr val="6699FF"/>
    <a:srgbClr val="FFFFCC"/>
    <a:srgbClr val="0071BC"/>
    <a:srgbClr val="0C6EA5"/>
    <a:srgbClr val="F2B800"/>
    <a:srgbClr val="474B53"/>
    <a:srgbClr val="191E28"/>
    <a:srgbClr val="DF3A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59F5CA-F33E-46CD-A6F4-6828343E4BCC}" v="109" dt="2019-12-05T20:31:50.5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13" autoAdjust="0"/>
    <p:restoredTop sz="94660"/>
  </p:normalViewPr>
  <p:slideViewPr>
    <p:cSldViewPr snapToGrid="0" showGuides="1">
      <p:cViewPr>
        <p:scale>
          <a:sx n="86" d="100"/>
          <a:sy n="86" d="100"/>
        </p:scale>
        <p:origin x="2294" y="53"/>
      </p:cViewPr>
      <p:guideLst>
        <p:guide pos="2160"/>
        <p:guide orient="horz" pos="2880"/>
        <p:guide pos="3589"/>
        <p:guide orient="horz" pos="22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2965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87E1F32-670E-42A1-BB79-BE7CF13D3D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952D9F-355D-4E4D-9520-4A19B29476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3F10A-5BE5-4EE5-83A9-FC7FBAB5AC38}" type="datetimeFigureOut">
              <a:rPr lang="en-US" smtClean="0"/>
              <a:t>12/4/2019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1D824E-CABD-4018-B1C4-F54DF49C3C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8D1F29-09CA-482E-8686-EEE88BB73D4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9D12F-E8AC-48C0-8B1F-BD566648D8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6547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en-US" noProof="0" smtClean="0"/>
              <a:t>12/4/2019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32E89-DA93-426C-8B1A-901F3DA59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D25DA7-54BB-4A12-B05F-B53146C8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6FB37A-179F-4E09-99CC-015E67C6E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52616-4A2E-4F9C-8B8F-45C5571EA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3AFA5-E564-4884-9424-7E230E513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E66-B004-4B62-93B5-6C3A07EE5DE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28693354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3CA2A-F23A-4F62-ADD8-490554150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07CDC-F5EC-4777-8842-7B96CBA25A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2B6B2E-B495-41F1-9F1B-2B9AE038A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1DFA8-7769-457C-91F3-06B699E9A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65781-6B40-4163-A5F5-1F0AB1293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E66-B004-4B62-93B5-6C3A07EE5DE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49977877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4C8D36-FDC8-4D6F-8667-5B27313082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4331E7-28AE-4380-B47A-FB07FB4034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3E371-BE8B-4004-97BA-6EBC3B3F9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9A1B33-F20F-4B40-BC88-C9C2023EE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E5A584-CFF0-417F-A9AB-4C8ED26F4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E66-B004-4B62-93B5-6C3A07EE5DE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40372843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31B22D-278B-4494-9983-22D9FEE2D0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80CA53D-B21C-44EE-A7DC-F80DFA651A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7859" y="0"/>
            <a:ext cx="619200" cy="1295400"/>
          </a:xfrm>
          <a:solidFill>
            <a:schemeClr val="bg2"/>
          </a:solidFill>
        </p:spPr>
        <p:txBody>
          <a:bodyPr lIns="72000" tIns="108000" rIns="72000" bIns="7200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/>
                </a:solidFill>
                <a:latin typeface="+mn-lt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THE AGE OF</a:t>
            </a:r>
            <a:endParaRPr lang="ru-RU" dirty="0"/>
          </a:p>
        </p:txBody>
      </p:sp>
      <p:sp>
        <p:nvSpPr>
          <p:cNvPr id="29" name="Title 28">
            <a:extLst>
              <a:ext uri="{FF2B5EF4-FFF2-40B4-BE49-F238E27FC236}">
                <a16:creationId xmlns:a16="http://schemas.microsoft.com/office/drawing/2014/main" id="{CF5BE93F-A649-42C8-AEBD-2B75A390FA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090" y="299964"/>
            <a:ext cx="5915025" cy="1039695"/>
          </a:xfrm>
        </p:spPr>
        <p:txBody>
          <a:bodyPr lIns="0" tIns="0" rIns="0" bIns="0">
            <a:noAutofit/>
          </a:bodyPr>
          <a:lstStyle>
            <a:lvl1pPr algn="r">
              <a:defRPr sz="953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BIG DATA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1090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">
          <p15:clr>
            <a:srgbClr val="FBAE40"/>
          </p15:clr>
        </p15:guide>
        <p15:guide id="2" pos="2160">
          <p15:clr>
            <a:srgbClr val="FBAE40"/>
          </p15:clr>
        </p15:guide>
        <p15:guide id="3" pos="164">
          <p15:clr>
            <a:srgbClr val="FBAE40"/>
          </p15:clr>
        </p15:guide>
        <p15:guide id="4" pos="4156">
          <p15:clr>
            <a:srgbClr val="FBAE40"/>
          </p15:clr>
        </p15:guide>
        <p15:guide id="12" orient="horz" pos="5534">
          <p15:clr>
            <a:srgbClr val="FBAE40"/>
          </p15:clr>
        </p15:guide>
        <p15:guide id="13" orient="horz" pos="816">
          <p15:clr>
            <a:srgbClr val="FBAE40"/>
          </p15:clr>
        </p15:guide>
        <p15:guide id="14" orient="horz" pos="3833">
          <p15:clr>
            <a:srgbClr val="FBAE40"/>
          </p15:clr>
        </p15:guide>
        <p15:guide id="15" pos="1593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C66DD-C4F6-436A-85EF-E5C625DFC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A8101-65AE-498B-83EC-F22217AAB2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FFB30-97A5-4F0B-8447-2A8845B90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C5678-89D4-40E1-B59A-44D18817E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6668A-6F21-4D97-A2DA-281DFA791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E66-B004-4B62-93B5-6C3A07EE5DE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24686334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B4294-33BF-445F-812C-74C661711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279652"/>
            <a:ext cx="5915025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763023-FC1E-4B4F-BB9B-8FC5E4C58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119285"/>
            <a:ext cx="5915025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1DF3B5-05F2-45AF-BDBF-C2FFAC5E2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12274-5FF3-4DAD-9137-20AEEFD2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FBBBCD-A377-4286-BA1A-036CAE984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E66-B004-4B62-93B5-6C3A07EE5DE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30713669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EF60A-2B77-428F-B1A8-C76CF9161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AFFA0-4DD9-4F9A-A500-530DF54F27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AA6CAB-B790-42EA-A1AB-32F7E7E22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B065C0-292D-4000-AB60-AA86F2B13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68EFC6-2806-4E16-A573-333E8D017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7498CE-2D53-4877-BD02-E5F5A22CF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E66-B004-4B62-93B5-6C3A07EE5DE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79477160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AE400-A144-486F-A2DC-77B61C0A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486834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9B523C-7920-4436-89A7-C53DE3279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8737B9-757F-4B5E-865B-7AB976CCB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60C8B9-A25B-4546-9998-3A254272F1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F6DAAC-8692-44DA-A48F-6BEBBA33C7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A5C193-7522-4948-94E6-A83A5F29E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8CB31F-6F60-415F-9124-27D866A07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5FA7CE-0421-4020-A0E2-1E39F3AF4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E66-B004-4B62-93B5-6C3A07EE5DE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35785365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F0F9A-0692-414D-B213-6167F2EAD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FCC6FD-6555-4D6C-9633-7FFB67926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AC579D-7C17-4F69-AF56-1B6465D60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B80911-D48F-4377-B93C-52568BFF8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E66-B004-4B62-93B5-6C3A07EE5DE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04053471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528584-3AC1-43DF-92BF-F09C2AACD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9A6936-BE94-4068-A044-53F6F782F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580111-F02A-4BDC-A690-890D07414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E66-B004-4B62-93B5-6C3A07EE5DE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36600937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F6B13-F311-49E5-9A8F-F6F4ABB4A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CFC37-68E2-4E3E-A0CE-4120FF693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1EE057-BC18-4509-9950-BF7E10B64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59E648-5500-4D3E-996B-66BA971AE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A57072-F9CE-4B16-9EBD-9D460FB99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962B16-04A2-429C-B8E7-1C9CB7283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E66-B004-4B62-93B5-6C3A07EE5DE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05941523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E7735-4F31-43C1-8DCA-04F656F8A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DA964A-141F-4476-8059-B5A1AF917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BB8556-6EDF-4FFB-936E-3E702BFE7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E9BFBA-3965-477A-9298-F17555E77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137AAB-2882-4513-9EE8-91716FD42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738757-F045-4976-9F00-561AABFB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E66-B004-4B62-93B5-6C3A07EE5DE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90376582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FAB037-97AF-4EC0-A5FD-E864B1083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72133E-B9AC-460C-B857-7B9FD4153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E7BA8-6ADB-4429-B189-9EAB704520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DC6A6-9C12-49AB-9096-943EFB7952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4C874-2084-4B01-A687-5D58F2148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43804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hdr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B18341-EF25-422E-9244-875589C13E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0932" y="0"/>
            <a:ext cx="997262" cy="1295400"/>
          </a:xfr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FF00"/>
            </a:solidFill>
          </a:ln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Velocity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F345E3D-A2D8-410A-AB73-7095D6AFC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079" y="188107"/>
            <a:ext cx="5725921" cy="1039695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How Wendy’s used the Velocity of Social Media to Market their Product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A3725F2D-3F20-47AB-B9A5-E5757F6FF86A}"/>
              </a:ext>
            </a:extLst>
          </p:cNvPr>
          <p:cNvSpPr txBox="1">
            <a:spLocks/>
          </p:cNvSpPr>
          <p:nvPr/>
        </p:nvSpPr>
        <p:spPr>
          <a:xfrm>
            <a:off x="241223" y="6054054"/>
            <a:ext cx="2066864" cy="402776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6BE59FCF-FFED-4A34-AAEC-8C22F983D227}"/>
              </a:ext>
            </a:extLst>
          </p:cNvPr>
          <p:cNvSpPr txBox="1">
            <a:spLocks/>
          </p:cNvSpPr>
          <p:nvPr/>
        </p:nvSpPr>
        <p:spPr>
          <a:xfrm>
            <a:off x="551826" y="3568745"/>
            <a:ext cx="2580510" cy="70560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latin typeface="Agency FB" panose="020B0503020202020204" pitchFamily="34" charset="0"/>
              </a:rPr>
              <a:t>Why Companies should Use Social Media?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6ED694E5-AE6C-41B5-B6A8-CDF7585D6174}"/>
              </a:ext>
            </a:extLst>
          </p:cNvPr>
          <p:cNvSpPr txBox="1">
            <a:spLocks/>
          </p:cNvSpPr>
          <p:nvPr/>
        </p:nvSpPr>
        <p:spPr>
          <a:xfrm>
            <a:off x="2524401" y="6765190"/>
            <a:ext cx="2658781" cy="100101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900" b="0" kern="120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ACA5A773-11C4-4FE2-BDDF-0F2854BD2E1F}"/>
              </a:ext>
            </a:extLst>
          </p:cNvPr>
          <p:cNvSpPr txBox="1">
            <a:spLocks/>
          </p:cNvSpPr>
          <p:nvPr/>
        </p:nvSpPr>
        <p:spPr>
          <a:xfrm>
            <a:off x="5552891" y="6984738"/>
            <a:ext cx="1195200" cy="522968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lIns="126000" tIns="108000" rIns="54000" bIns="7200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4100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>
                <a:latin typeface="Arial Black" panose="020B0A04020102020204" pitchFamily="34" charset="0"/>
              </a:rPr>
              <a:t>LIKES</a:t>
            </a:r>
          </a:p>
        </p:txBody>
      </p:sp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8BA59212-9C54-4951-8C9E-2B22F20AF50E}"/>
              </a:ext>
            </a:extLst>
          </p:cNvPr>
          <p:cNvSpPr txBox="1">
            <a:spLocks/>
          </p:cNvSpPr>
          <p:nvPr/>
        </p:nvSpPr>
        <p:spPr>
          <a:xfrm>
            <a:off x="5552891" y="7507706"/>
            <a:ext cx="1195200" cy="408493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lIns="126000" tIns="18000" rIns="54000" bIns="7200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dirty="0">
                <a:solidFill>
                  <a:srgbClr val="FFFF00"/>
                </a:solidFill>
                <a:latin typeface="Agency FB" panose="020B0503020202020204" pitchFamily="34" charset="0"/>
              </a:rPr>
              <a:t>2.2 Million</a:t>
            </a:r>
          </a:p>
        </p:txBody>
      </p:sp>
      <p:sp>
        <p:nvSpPr>
          <p:cNvPr id="48" name="Picture Placeholder 48" descr="thumbs up icon">
            <a:extLst>
              <a:ext uri="{FF2B5EF4-FFF2-40B4-BE49-F238E27FC236}">
                <a16:creationId xmlns:a16="http://schemas.microsoft.com/office/drawing/2014/main" id="{18E59CD9-FD5B-4D90-A991-8BE2449BF36F}"/>
              </a:ext>
            </a:extLst>
          </p:cNvPr>
          <p:cNvSpPr txBox="1">
            <a:spLocks/>
          </p:cNvSpPr>
          <p:nvPr/>
        </p:nvSpPr>
        <p:spPr>
          <a:xfrm>
            <a:off x="1416208" y="2742902"/>
            <a:ext cx="386165" cy="386165"/>
          </a:xfrm>
          <a:prstGeom prst="ellipse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7435A6D-1F03-4E92-A016-88196688D6B9}"/>
              </a:ext>
            </a:extLst>
          </p:cNvPr>
          <p:cNvSpPr txBox="1"/>
          <p:nvPr/>
        </p:nvSpPr>
        <p:spPr>
          <a:xfrm>
            <a:off x="-351962" y="7050965"/>
            <a:ext cx="30795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5. Many Options to Promote</a:t>
            </a: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1E9B11C4-7A6A-4991-B849-A2F42CB84A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03" y="7360624"/>
            <a:ext cx="3041084" cy="159526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379D97B-D47B-4AB4-BC3A-3C63FD75D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661" y="5023917"/>
            <a:ext cx="2117871" cy="183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0" name="Connector: Elbow 89">
            <a:extLst>
              <a:ext uri="{FF2B5EF4-FFF2-40B4-BE49-F238E27FC236}">
                <a16:creationId xmlns:a16="http://schemas.microsoft.com/office/drawing/2014/main" id="{1211D764-A407-4CE1-8417-454DC25D7056}"/>
              </a:ext>
            </a:extLst>
          </p:cNvPr>
          <p:cNvCxnSpPr>
            <a:cxnSpLocks/>
          </p:cNvCxnSpPr>
          <p:nvPr/>
        </p:nvCxnSpPr>
        <p:spPr>
          <a:xfrm rot="16200000" flipV="1">
            <a:off x="5038602" y="6807244"/>
            <a:ext cx="873631" cy="527293"/>
          </a:xfrm>
          <a:prstGeom prst="bentConnector3">
            <a:avLst>
              <a:gd name="adj1" fmla="val 12816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8" name="Picture 97">
            <a:extLst>
              <a:ext uri="{FF2B5EF4-FFF2-40B4-BE49-F238E27FC236}">
                <a16:creationId xmlns:a16="http://schemas.microsoft.com/office/drawing/2014/main" id="{3C1B9470-E1C7-4A8E-AEDB-0426E940FA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00" y="1400980"/>
            <a:ext cx="2046350" cy="2043988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4FCCDCF0-BCE0-4A8A-AB73-5FE49ECC382E}"/>
              </a:ext>
            </a:extLst>
          </p:cNvPr>
          <p:cNvSpPr txBox="1"/>
          <p:nvPr/>
        </p:nvSpPr>
        <p:spPr>
          <a:xfrm>
            <a:off x="30137" y="4021241"/>
            <a:ext cx="3398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1.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Connects you with potential costumers and target potential audience instantly.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gency FB" panose="020B0503020202020204" pitchFamily="34" charset="0"/>
            </a:endParaRP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DA235C11-3E8E-4612-BBFD-53EDCCA0D6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120" y="4636950"/>
            <a:ext cx="2325922" cy="608037"/>
          </a:xfrm>
          <a:prstGeom prst="rect">
            <a:avLst/>
          </a:prstGeom>
        </p:spPr>
      </p:pic>
      <p:sp>
        <p:nvSpPr>
          <p:cNvPr id="102" name="TextBox 101">
            <a:extLst>
              <a:ext uri="{FF2B5EF4-FFF2-40B4-BE49-F238E27FC236}">
                <a16:creationId xmlns:a16="http://schemas.microsoft.com/office/drawing/2014/main" id="{7F3D0119-623B-48ED-9116-1D90196B9335}"/>
              </a:ext>
            </a:extLst>
          </p:cNvPr>
          <p:cNvSpPr txBox="1"/>
          <p:nvPr/>
        </p:nvSpPr>
        <p:spPr>
          <a:xfrm>
            <a:off x="132595" y="5247741"/>
            <a:ext cx="329730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2. Brand Image thrives and build brand loyalty.</a:t>
            </a:r>
          </a:p>
          <a:p>
            <a:r>
              <a:rPr lang="en-US" sz="100" dirty="0"/>
              <a:t>6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896AEEC4-A029-4617-9284-80303E363D32}"/>
              </a:ext>
            </a:extLst>
          </p:cNvPr>
          <p:cNvSpPr txBox="1"/>
          <p:nvPr/>
        </p:nvSpPr>
        <p:spPr>
          <a:xfrm>
            <a:off x="143822" y="5548917"/>
            <a:ext cx="31079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3. Competitors are already on Social Media 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8E87C37D-3AD6-4B89-8342-71533A2F736B}"/>
              </a:ext>
            </a:extLst>
          </p:cNvPr>
          <p:cNvSpPr txBox="1"/>
          <p:nvPr/>
        </p:nvSpPr>
        <p:spPr>
          <a:xfrm>
            <a:off x="-337580" y="5857265"/>
            <a:ext cx="39329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4. Free promoting a product or services.</a:t>
            </a:r>
          </a:p>
        </p:txBody>
      </p:sp>
      <p:pic>
        <p:nvPicPr>
          <p:cNvPr id="105" name="Picture 104">
            <a:extLst>
              <a:ext uri="{FF2B5EF4-FFF2-40B4-BE49-F238E27FC236}">
                <a16:creationId xmlns:a16="http://schemas.microsoft.com/office/drawing/2014/main" id="{8C231FC4-3887-49A8-89E4-388B0CD34A2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633" t="5975" r="5906" b="5168"/>
          <a:stretch/>
        </p:blipFill>
        <p:spPr>
          <a:xfrm>
            <a:off x="991204" y="6148276"/>
            <a:ext cx="1761366" cy="964793"/>
          </a:xfrm>
          <a:prstGeom prst="rect">
            <a:avLst/>
          </a:prstGeom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id="{01881E32-CEEA-44DE-8CFD-58F1DF20A0ED}"/>
              </a:ext>
            </a:extLst>
          </p:cNvPr>
          <p:cNvSpPr txBox="1"/>
          <p:nvPr/>
        </p:nvSpPr>
        <p:spPr>
          <a:xfrm>
            <a:off x="2925148" y="1227802"/>
            <a:ext cx="3826703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Agency FB" panose="020B0503020202020204" pitchFamily="34" charset="0"/>
              </a:rPr>
              <a:t>Wendy’s promoted their spicy chicken nuggets by to responding to a celebrity on twitter who had a pre-existing following. 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228618E5-08A6-4593-A621-6456AD409786}"/>
              </a:ext>
            </a:extLst>
          </p:cNvPr>
          <p:cNvSpPr txBox="1"/>
          <p:nvPr/>
        </p:nvSpPr>
        <p:spPr>
          <a:xfrm>
            <a:off x="2076640" y="2104314"/>
            <a:ext cx="1351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</a:t>
            </a:r>
            <a:r>
              <a:rPr lang="en-US" b="1" baseline="300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nd</a:t>
            </a:r>
            <a:r>
              <a:rPr lang="en-US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Step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8F7153A9-2801-4978-9FDF-E2F0B00D6B8F}"/>
              </a:ext>
            </a:extLst>
          </p:cNvPr>
          <p:cNvSpPr/>
          <p:nvPr/>
        </p:nvSpPr>
        <p:spPr>
          <a:xfrm>
            <a:off x="1368892" y="1460464"/>
            <a:ext cx="231101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</a:t>
            </a:r>
            <a:r>
              <a:rPr lang="en-US" b="1" baseline="300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st</a:t>
            </a:r>
            <a:r>
              <a:rPr lang="en-US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Step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9C757846-91F9-4D8B-ADE9-735E5A0D7376}"/>
              </a:ext>
            </a:extLst>
          </p:cNvPr>
          <p:cNvSpPr txBox="1"/>
          <p:nvPr/>
        </p:nvSpPr>
        <p:spPr>
          <a:xfrm>
            <a:off x="2916500" y="2044427"/>
            <a:ext cx="352178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Agency FB" panose="020B0503020202020204" pitchFamily="34" charset="0"/>
              </a:rPr>
              <a:t>Wendy’s responded by telling the media that the company would bring the spicy nuggets back it they received 2 million likes on the tweet. 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8EAD99D7-2C11-4F3B-9A54-DF0F31DC94F5}"/>
              </a:ext>
            </a:extLst>
          </p:cNvPr>
          <p:cNvSpPr txBox="1"/>
          <p:nvPr/>
        </p:nvSpPr>
        <p:spPr>
          <a:xfrm>
            <a:off x="3437569" y="2852960"/>
            <a:ext cx="344089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Agency FB" panose="020B0503020202020204" pitchFamily="34" charset="0"/>
              </a:rPr>
              <a:t>During and after Wendy’s made the challenge, the marketing team was 24/7 working to respond to regular twitter users to keep the velocity going up about the nuggets. 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BD766985-5EFE-45B8-9D6E-3594EE5BB8FB}"/>
              </a:ext>
            </a:extLst>
          </p:cNvPr>
          <p:cNvSpPr/>
          <p:nvPr/>
        </p:nvSpPr>
        <p:spPr>
          <a:xfrm>
            <a:off x="2349284" y="3013370"/>
            <a:ext cx="1311515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3</a:t>
            </a:r>
            <a:r>
              <a:rPr lang="en-US" b="1" cap="none" spc="0" baseline="300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rd</a:t>
            </a:r>
            <a:r>
              <a:rPr lang="en-US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Step</a:t>
            </a:r>
          </a:p>
        </p:txBody>
      </p: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96A80781-934B-4999-B860-1046D9AE2CCB}"/>
              </a:ext>
            </a:extLst>
          </p:cNvPr>
          <p:cNvCxnSpPr>
            <a:cxnSpLocks/>
          </p:cNvCxnSpPr>
          <p:nvPr/>
        </p:nvCxnSpPr>
        <p:spPr>
          <a:xfrm>
            <a:off x="3005041" y="2081479"/>
            <a:ext cx="37820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73368816-7E0C-4D07-BED9-34B5C6D38D2A}"/>
              </a:ext>
            </a:extLst>
          </p:cNvPr>
          <p:cNvCxnSpPr/>
          <p:nvPr/>
        </p:nvCxnSpPr>
        <p:spPr>
          <a:xfrm>
            <a:off x="3009991" y="2913251"/>
            <a:ext cx="3657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8" name="Straight Connector 1027">
            <a:extLst>
              <a:ext uri="{FF2B5EF4-FFF2-40B4-BE49-F238E27FC236}">
                <a16:creationId xmlns:a16="http://schemas.microsoft.com/office/drawing/2014/main" id="{607C3A8E-4F8C-4269-938C-16C8251FD919}"/>
              </a:ext>
            </a:extLst>
          </p:cNvPr>
          <p:cNvCxnSpPr/>
          <p:nvPr/>
        </p:nvCxnSpPr>
        <p:spPr>
          <a:xfrm>
            <a:off x="3251786" y="4021241"/>
            <a:ext cx="35000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0" name="Rectangle 1029">
            <a:extLst>
              <a:ext uri="{FF2B5EF4-FFF2-40B4-BE49-F238E27FC236}">
                <a16:creationId xmlns:a16="http://schemas.microsoft.com/office/drawing/2014/main" id="{3E25E10C-E3CE-46F1-8A83-FC3567224474}"/>
              </a:ext>
            </a:extLst>
          </p:cNvPr>
          <p:cNvSpPr/>
          <p:nvPr/>
        </p:nvSpPr>
        <p:spPr>
          <a:xfrm>
            <a:off x="3132336" y="4350526"/>
            <a:ext cx="80021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gency FB" panose="020B0503020202020204" pitchFamily="34" charset="0"/>
              </a:rPr>
              <a:t>4</a:t>
            </a:r>
            <a:r>
              <a:rPr lang="en-US" b="1" cap="none" spc="0" baseline="300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gency FB" panose="020B0503020202020204" pitchFamily="34" charset="0"/>
              </a:rPr>
              <a:t>th</a:t>
            </a:r>
            <a:r>
              <a:rPr lang="en-US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gency FB" panose="020B0503020202020204" pitchFamily="34" charset="0"/>
              </a:rPr>
              <a:t> Step</a:t>
            </a:r>
            <a:endParaRPr lang="en-US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id="{5058E4D7-C049-4F31-A06B-8393F429B2AE}"/>
              </a:ext>
            </a:extLst>
          </p:cNvPr>
          <p:cNvSpPr txBox="1"/>
          <p:nvPr/>
        </p:nvSpPr>
        <p:spPr>
          <a:xfrm>
            <a:off x="3104234" y="6087883"/>
            <a:ext cx="13643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Engage with your audience </a:t>
            </a:r>
          </a:p>
        </p:txBody>
      </p:sp>
      <p:sp>
        <p:nvSpPr>
          <p:cNvPr id="1036" name="Flowchart: Connector 1035">
            <a:extLst>
              <a:ext uri="{FF2B5EF4-FFF2-40B4-BE49-F238E27FC236}">
                <a16:creationId xmlns:a16="http://schemas.microsoft.com/office/drawing/2014/main" id="{2FB07613-29F4-4568-9EE4-934BD06BBF6D}"/>
              </a:ext>
            </a:extLst>
          </p:cNvPr>
          <p:cNvSpPr/>
          <p:nvPr/>
        </p:nvSpPr>
        <p:spPr>
          <a:xfrm>
            <a:off x="3060341" y="5833401"/>
            <a:ext cx="1364341" cy="1432294"/>
          </a:xfrm>
          <a:prstGeom prst="flowChartConnector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7" name="TextBox 1036">
            <a:extLst>
              <a:ext uri="{FF2B5EF4-FFF2-40B4-BE49-F238E27FC236}">
                <a16:creationId xmlns:a16="http://schemas.microsoft.com/office/drawing/2014/main" id="{BDD190D2-3C09-47B8-8DF9-A683D85CEB4D}"/>
              </a:ext>
            </a:extLst>
          </p:cNvPr>
          <p:cNvSpPr txBox="1"/>
          <p:nvPr/>
        </p:nvSpPr>
        <p:spPr>
          <a:xfrm>
            <a:off x="3862053" y="4058931"/>
            <a:ext cx="2934108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Agency FB" panose="020B0503020202020204" pitchFamily="34" charset="0"/>
              </a:rPr>
              <a:t>Announced the release date of the nuggets. While promoting across all social media that they are coming back</a:t>
            </a:r>
          </a:p>
        </p:txBody>
      </p:sp>
      <p:sp>
        <p:nvSpPr>
          <p:cNvPr id="1045" name="Rectangle 1044">
            <a:extLst>
              <a:ext uri="{FF2B5EF4-FFF2-40B4-BE49-F238E27FC236}">
                <a16:creationId xmlns:a16="http://schemas.microsoft.com/office/drawing/2014/main" id="{A612334B-AC5E-4BBE-9173-9698BEFF1692}"/>
              </a:ext>
            </a:extLst>
          </p:cNvPr>
          <p:cNvSpPr/>
          <p:nvPr/>
        </p:nvSpPr>
        <p:spPr>
          <a:xfrm>
            <a:off x="3261490" y="7430529"/>
            <a:ext cx="798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gency FB" panose="020B0503020202020204" pitchFamily="34" charset="0"/>
              </a:rPr>
              <a:t>5</a:t>
            </a:r>
            <a:r>
              <a:rPr lang="en-US" b="1" baseline="300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gency FB" panose="020B0503020202020204" pitchFamily="34" charset="0"/>
              </a:rPr>
              <a:t>th</a:t>
            </a:r>
            <a:r>
              <a:rPr lang="en-US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gency FB" panose="020B0503020202020204" pitchFamily="34" charset="0"/>
              </a:rPr>
              <a:t> Step</a:t>
            </a:r>
          </a:p>
        </p:txBody>
      </p:sp>
      <p:sp>
        <p:nvSpPr>
          <p:cNvPr id="1046" name="TextBox 1045">
            <a:extLst>
              <a:ext uri="{FF2B5EF4-FFF2-40B4-BE49-F238E27FC236}">
                <a16:creationId xmlns:a16="http://schemas.microsoft.com/office/drawing/2014/main" id="{5E1B95D6-AD1A-4966-AD2E-5903A61F5921}"/>
              </a:ext>
            </a:extLst>
          </p:cNvPr>
          <p:cNvSpPr txBox="1"/>
          <p:nvPr/>
        </p:nvSpPr>
        <p:spPr>
          <a:xfrm>
            <a:off x="3428500" y="7916199"/>
            <a:ext cx="3218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gency FB" panose="020B0503020202020204" pitchFamily="34" charset="0"/>
              </a:rPr>
              <a:t>Stay connected and up to date on product/services. </a:t>
            </a:r>
          </a:p>
        </p:txBody>
      </p:sp>
    </p:spTree>
    <p:extLst>
      <p:ext uri="{BB962C8B-B14F-4D97-AF65-F5344CB8AC3E}">
        <p14:creationId xmlns:p14="http://schemas.microsoft.com/office/powerpoint/2010/main" val="1945047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4143643-2CC1-40E8-8F96-3A622E5C87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C39D06-EEDE-42A2-B3BB-C660DC8711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0CA591A-B9FA-47BD-A1F6-0A218B01BC5E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189</Words>
  <Application>Microsoft Office PowerPoint</Application>
  <PresentationFormat>On-screen Show (4:3)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Agency FB</vt:lpstr>
      <vt:lpstr>Arial</vt:lpstr>
      <vt:lpstr>Arial Black</vt:lpstr>
      <vt:lpstr>Calibri</vt:lpstr>
      <vt:lpstr>Calibri Light</vt:lpstr>
      <vt:lpstr>Office Theme</vt:lpstr>
      <vt:lpstr>How Wendy’s used the Velocity of Social Media to Market their Product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2019-12-04T23:11:43Z</dcterms:created>
  <dcterms:modified xsi:type="dcterms:W3CDTF">2019-12-05T20:34:36Z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